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96" r:id="rId2"/>
    <p:sldId id="297" r:id="rId3"/>
    <p:sldId id="344" r:id="rId4"/>
    <p:sldId id="346" r:id="rId5"/>
    <p:sldId id="351" r:id="rId6"/>
    <p:sldId id="352" r:id="rId7"/>
    <p:sldId id="355" r:id="rId8"/>
    <p:sldId id="358" r:id="rId9"/>
    <p:sldId id="359" r:id="rId10"/>
    <p:sldId id="357" r:id="rId11"/>
    <p:sldId id="356" r:id="rId12"/>
    <p:sldId id="349" r:id="rId13"/>
    <p:sldId id="353" r:id="rId14"/>
    <p:sldId id="354" r:id="rId15"/>
    <p:sldId id="360" r:id="rId16"/>
    <p:sldId id="312" r:id="rId17"/>
    <p:sldId id="303" r:id="rId18"/>
    <p:sldId id="331" r:id="rId19"/>
    <p:sldId id="337" r:id="rId20"/>
    <p:sldId id="338" r:id="rId21"/>
    <p:sldId id="340" r:id="rId22"/>
    <p:sldId id="339" r:id="rId23"/>
    <p:sldId id="341" r:id="rId24"/>
    <p:sldId id="342" r:id="rId25"/>
    <p:sldId id="343" r:id="rId26"/>
    <p:sldId id="361" r:id="rId27"/>
    <p:sldId id="345" r:id="rId2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A"/>
    <a:srgbClr val="415DBA"/>
    <a:srgbClr val="A8CBDC"/>
    <a:srgbClr val="DAEDE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6305" autoAdjust="0"/>
  </p:normalViewPr>
  <p:slideViewPr>
    <p:cSldViewPr>
      <p:cViewPr varScale="1">
        <p:scale>
          <a:sx n="72" d="100"/>
          <a:sy n="72" d="100"/>
        </p:scale>
        <p:origin x="54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0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5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YxQwhQcs_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mikofc.org/storage/resource-items/September%202020/DD%20Michigan%20Expense%20Form%2020.07.xls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kofc.org/storage/resource-items/September%202020/DD%20Michigan%20Expense%20Form%2020.07.pdf" TargetMode="Externa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7.png"/><Relationship Id="rId7" Type="http://schemas.openxmlformats.org/officeDocument/2006/relationships/hyperlink" Target="https://docs.google.com/a/mikofc.org/forms/d/1mL-l6vua4rjRX1ejPzOW09Vm70nmYVjjgig6234zDBE/viewfor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kofc.org/storage/resource-items/imported/Degree%20and%20District%20Meeting%20Schedules%20Form%206-12-18.doc" TargetMode="External"/><Relationship Id="rId5" Type="http://schemas.openxmlformats.org/officeDocument/2006/relationships/hyperlink" Target="https://youtu.be/yWAfKkOla6I" TargetMode="External"/><Relationship Id="rId10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hyperlink" Target="http://www.councilnet.us/Assets/37734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kofc.org/storage/resource-items/imported/QUARTERLY%20TRACKING%20LOG.xls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mikofc.org/storage/resource-items/imported/QUARTERLY%20TRACKING%20LOG.pdf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ikofc.org/storage/resource-items/Training/1%20-%20Council%20Forms%20Spreadsheetv1%2021.01.xlsx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fc.org/en/forms/council/fraternal_survey1728_p.pdf" TargetMode="External"/><Relationship Id="rId13" Type="http://schemas.openxmlformats.org/officeDocument/2006/relationships/hyperlink" Target="https://www.kofc.org/en/resources/programs/10784-fraternal-programs-report-form.pdf" TargetMode="External"/><Relationship Id="rId18" Type="http://schemas.openxmlformats.org/officeDocument/2006/relationships/hyperlink" Target="https://youtu.be/c0lswbh66tg" TargetMode="External"/><Relationship Id="rId3" Type="http://schemas.openxmlformats.org/officeDocument/2006/relationships/hyperlink" Target="https://www.kofc.org/en/members/resources/forms/185.html" TargetMode="External"/><Relationship Id="rId21" Type="http://schemas.openxmlformats.org/officeDocument/2006/relationships/slide" Target="slide2.xml"/><Relationship Id="rId7" Type="http://schemas.openxmlformats.org/officeDocument/2006/relationships/hyperlink" Target="https://www.kofc.org/en/forms/council/audit1_1295_p.pdf" TargetMode="External"/><Relationship Id="rId12" Type="http://schemas.openxmlformats.org/officeDocument/2006/relationships/hyperlink" Target="https://www.kofc.org/en/forms/council/columbian_awardap_instructions.pdf" TargetMode="External"/><Relationship Id="rId17" Type="http://schemas.microsoft.com/office/2007/relationships/hdphoto" Target="../media/hdphoto2.wdp"/><Relationship Id="rId2" Type="http://schemas.openxmlformats.org/officeDocument/2006/relationships/hyperlink" Target="https://www.kofc.org/en/forms/council/officer_report185_p.pdf" TargetMode="External"/><Relationship Id="rId16" Type="http://schemas.openxmlformats.org/officeDocument/2006/relationships/image" Target="../media/image8.png"/><Relationship Id="rId20" Type="http://schemas.openxmlformats.org/officeDocument/2006/relationships/hyperlink" Target="https://youtu.be/z_1b1tzR0q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fc.org/en/forms/council/audit2_1295_p.pdf" TargetMode="External"/><Relationship Id="rId11" Type="http://schemas.openxmlformats.org/officeDocument/2006/relationships/hyperlink" Target="https://www.kofc.org/en/forms/spa/invite.html?lang=en&amp;form=SP7C.01" TargetMode="External"/><Relationship Id="rId5" Type="http://schemas.openxmlformats.org/officeDocument/2006/relationships/hyperlink" Target="https://www.kofc.org/en/members/resources/forms/365.html" TargetMode="External"/><Relationship Id="rId15" Type="http://schemas.openxmlformats.org/officeDocument/2006/relationships/hyperlink" Target="https://youtu.be/7M-KYfKBDig" TargetMode="External"/><Relationship Id="rId23" Type="http://schemas.microsoft.com/office/2007/relationships/hdphoto" Target="../media/hdphoto3.wdp"/><Relationship Id="rId10" Type="http://schemas.openxmlformats.org/officeDocument/2006/relationships/hyperlink" Target="https://www.kofc.org/en/forms/council/columbian_awardap_p.pdf" TargetMode="External"/><Relationship Id="rId19" Type="http://schemas.openxmlformats.org/officeDocument/2006/relationships/hyperlink" Target="http://kofc.org/un/en/forms/assembly/fraternal_survey1728_p.pdf" TargetMode="External"/><Relationship Id="rId4" Type="http://schemas.openxmlformats.org/officeDocument/2006/relationships/hyperlink" Target="https://www.kofc.org/en/forms/council/service_personnel365_p.pdf" TargetMode="External"/><Relationship Id="rId9" Type="http://schemas.openxmlformats.org/officeDocument/2006/relationships/hyperlink" Target="https://www.kofc.org/en/forms/spa/invite.html?lang=en&amp;form=1728C.02" TargetMode="External"/><Relationship Id="rId14" Type="http://schemas.openxmlformats.org/officeDocument/2006/relationships/hyperlink" Target="https://www.kofc.org/en/forms/spa/invite.html?lang=en&amp;form=10784C.01" TargetMode="External"/><Relationship Id="rId2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fc.org/en/forms/council/officer_report185_p.pdf" TargetMode="External"/><Relationship Id="rId3" Type="http://schemas.openxmlformats.org/officeDocument/2006/relationships/image" Target="../media/image33.emf"/><Relationship Id="rId7" Type="http://schemas.microsoft.com/office/2007/relationships/hdphoto" Target="../media/hdphoto2.wdp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hyperlink" Target="https://youtu.be/7M-KYfKBDi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4.png"/><Relationship Id="rId7" Type="http://schemas.openxmlformats.org/officeDocument/2006/relationships/hyperlink" Target="https://www.kofc.org/en/forms/council/service_personnel365_p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hyperlink" Target="https://youtu.be/c0lswbh66tg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slide" Target="slide12.xml"/><Relationship Id="rId5" Type="http://schemas.openxmlformats.org/officeDocument/2006/relationships/image" Target="../media/image7.png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hyperlink" Target="https://www.kofc.org/en/forms/council/audit2_1295_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_1b1tzR0qE" TargetMode="External"/><Relationship Id="rId5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hyperlink" Target="https://www.kofc.org/en/forms/council/fraternal_survey1728_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fc.org/en/forms/spa/invite.html?lang=en&amp;form=1728C.02" TargetMode="External"/><Relationship Id="rId5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kofc.org/en/forms/council/individual_survey1728a_p.pdf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hyperlink" Target="https://www.kofc.org/en/forms/council/columbian_awardap_instructions.pdf" TargetMode="External"/><Relationship Id="rId2" Type="http://schemas.openxmlformats.org/officeDocument/2006/relationships/hyperlink" Target="https://www.kofc.org/en/forms/council/columbian_awardap_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fc.org/en/forms/spa/invite.html?lang=en&amp;form=SP7C.01" TargetMode="External"/><Relationship Id="rId5" Type="http://schemas.openxmlformats.org/officeDocument/2006/relationships/image" Target="../media/image39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hyperlink" Target="https://www.kofc.org/en/forms/spa/invite.html?lang=en&amp;form=10784C.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hyperlink" Target="https://www.kofc.org/en/forms/spa/invite.html?lang=en&amp;form=10784C.01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youtu.be/dCge3rXZ6CM" TargetMode="External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nights_of_Columbus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mikofc.org/storage/resource-items/September%202020/DD%20Supreme%20Expense%20Form.xls" TargetMode="External"/><Relationship Id="rId3" Type="http://schemas.openxmlformats.org/officeDocument/2006/relationships/hyperlink" Target="https://www.kofc.org/en/for-members/resources/district-deputies/index.html?1tab=1tab0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www.kofc.org/en/forms/state/DD_Miles_en.pdf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kofc.org/en/forms/district/council_charter137_p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hyperlink" Target="https://www.kofc.org/un/cm/html/450/index.html" TargetMode="External"/><Relationship Id="rId5" Type="http://schemas.microsoft.com/office/2007/relationships/hdphoto" Target="../media/hdphoto2.wdp"/><Relationship Id="rId15" Type="http://schemas.openxmlformats.org/officeDocument/2006/relationships/hyperlink" Target="https://www.kofc.org/en/forms/district/institute_council136_p.pdf" TargetMode="External"/><Relationship Id="rId10" Type="http://schemas.openxmlformats.org/officeDocument/2006/relationships/hyperlink" Target="https://www.kofc.org/en/forms/district/dd_degree_report450_p.pdf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kofc.org/en/forms/district/dd_semi_report_december944A_p.pdf" TargetMode="External"/><Relationship Id="rId14" Type="http://schemas.openxmlformats.org/officeDocument/2006/relationships/hyperlink" Target="https://www.kofc.org/en/forms/state/establish_council133_p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mailto:forms@mikofc.org" TargetMode="External"/><Relationship Id="rId7" Type="http://schemas.microsoft.com/office/2007/relationships/hdphoto" Target="../media/hdphoto2.wdp"/><Relationship Id="rId2" Type="http://schemas.openxmlformats.org/officeDocument/2006/relationships/hyperlink" Target="mailto:DD@kofc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kofc.org/en/forms/district/dd_semi_report_december944A_p.pdf" TargetMode="External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c.org/un/cm/html/450/index.html" TargetMode="External"/><Relationship Id="rId7" Type="http://schemas.microsoft.com/office/2007/relationships/hdphoto" Target="../media/hdphoto3.wdp"/><Relationship Id="rId2" Type="http://schemas.openxmlformats.org/officeDocument/2006/relationships/hyperlink" Target="https://www.kofc.org/en/forms/district/dd_degree_report450_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kofc.org/storage/resource-items/September%202020/DD%20Supreme%20Expense%20Form.xls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kofc.org/en/forms/state/DD_Miles_en.pdf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kofc.org/" TargetMode="External"/><Relationship Id="rId3" Type="http://schemas.openxmlformats.org/officeDocument/2006/relationships/slide" Target="slide2.xml"/><Relationship Id="rId7" Type="http://schemas.openxmlformats.org/officeDocument/2006/relationships/hyperlink" Target="https://en.wikipedia.org/wiki/Knights_of_Columbu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microsoft.com/office/2007/relationships/hdphoto" Target="../media/hdphoto3.wdp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1470025"/>
          </a:xfrm>
        </p:spPr>
        <p:txBody>
          <a:bodyPr/>
          <a:lstStyle/>
          <a:p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Deputy</a:t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92476"/>
            <a:ext cx="10210800" cy="2346324"/>
          </a:xfrm>
        </p:spPr>
        <p:txBody>
          <a:bodyPr/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Forms</a:t>
            </a:r>
          </a:p>
          <a:p>
            <a:pPr lvl="2" algn="l"/>
            <a:r>
              <a:rPr lang="en-US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Watch </a:t>
            </a:r>
            <a:r>
              <a:rPr lang="en-US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Forms overview for Grand Knights</a:t>
            </a:r>
            <a:r>
              <a:rPr lang="en-US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 if you need an overview of council forms.  Your councils will need help with forms so I’d recommend you familiarize yourself with this so you can help them.</a:t>
            </a:r>
            <a:endParaRPr lang="en-US" i="1" dirty="0"/>
          </a:p>
        </p:txBody>
      </p:sp>
      <p:pic>
        <p:nvPicPr>
          <p:cNvPr id="6" name="Picture 5" descr="paperwork.jpg">
            <a:extLst>
              <a:ext uri="{FF2B5EF4-FFF2-40B4-BE49-F238E27FC236}">
                <a16:creationId xmlns:a16="http://schemas.microsoft.com/office/drawing/2014/main" id="{8EC0CB6F-7C28-4613-B9FD-A2F0CAE25F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1775"/>
            <a:ext cx="2852739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aperwork.jpg">
            <a:extLst>
              <a:ext uri="{FF2B5EF4-FFF2-40B4-BE49-F238E27FC236}">
                <a16:creationId xmlns:a16="http://schemas.microsoft.com/office/drawing/2014/main" id="{7B25664A-4F46-4F70-933A-0878964350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3558" y="231775"/>
            <a:ext cx="2852739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744393"/>
          </a:xfrm>
        </p:spPr>
        <p:txBody>
          <a:bodyPr/>
          <a:lstStyle/>
          <a:p>
            <a:r>
              <a:rPr lang="en-US" sz="4000" dirty="0"/>
              <a:t>Michigan Forms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A62F5-4375-425F-BA03-805C25D8C639}"/>
              </a:ext>
            </a:extLst>
          </p:cNvPr>
          <p:cNvSpPr/>
          <p:nvPr/>
        </p:nvSpPr>
        <p:spPr>
          <a:xfrm>
            <a:off x="289230" y="1782346"/>
            <a:ext cx="6096000" cy="3931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latin typeface="Times New Roman" pitchFamily="18" charset="0"/>
                <a:cs typeface="Arial" charset="0"/>
              </a:rPr>
              <a:t>Enhanced version of the Supreme form (does the math) -----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</a:t>
            </a:r>
            <a:endParaRPr lang="en-US" sz="1750" dirty="0">
              <a:latin typeface="Times New Roman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latin typeface="Times New Roman" pitchFamily="18" charset="0"/>
                <a:cs typeface="Arial" charset="0"/>
              </a:rPr>
              <a:t>Same form as found on Supreme website ----------------------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</a:t>
            </a:r>
            <a:endParaRPr lang="en-US" sz="1750" dirty="0">
              <a:latin typeface="Times New Roman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 dirty="0">
                <a:highlight>
                  <a:srgbClr val="FFFF00"/>
                </a:highlight>
                <a:latin typeface="Times New Roman" pitchFamily="18" charset="0"/>
                <a:cs typeface="Arial" charset="0"/>
              </a:rPr>
              <a:t>Michigan Expense report forms (PDF &amp; Excel)</a:t>
            </a:r>
            <a:r>
              <a:rPr lang="en-US" sz="1750" dirty="0">
                <a:highlight>
                  <a:srgbClr val="FFFF00"/>
                </a:highlight>
                <a:latin typeface="Times New Roman" pitchFamily="18" charset="0"/>
                <a:cs typeface="Arial" charset="0"/>
              </a:rPr>
              <a:t> </a:t>
            </a:r>
            <a:r>
              <a:rPr lang="en-US" sz="1750" dirty="0">
                <a:latin typeface="Times New Roman" pitchFamily="18" charset="0"/>
                <a:cs typeface="Arial" charset="0"/>
              </a:rPr>
              <a:t>-----------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</a:t>
            </a:r>
            <a:endParaRPr lang="en-US" sz="1750" dirty="0">
              <a:latin typeface="Times New Roman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50" dirty="0">
              <a:latin typeface="Times New Roman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latin typeface="Times New Roman" pitchFamily="18" charset="0"/>
                <a:cs typeface="Arial" charset="0"/>
              </a:rPr>
              <a:t>Link to Supreme forms of District Deputies (1 of 3) ----------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latin typeface="Times New Roman" pitchFamily="18" charset="0"/>
                <a:cs typeface="Arial" charset="0"/>
              </a:rPr>
              <a:t>Link to Supreme forms of District Deputies (2 of 3) ----------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Link to Supreme form #450 (PDF &amp; Online) ------------------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50" dirty="0">
              <a:latin typeface="Times New Roman" pitchFamily="18" charset="0"/>
              <a:cs typeface="Arial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 dirty="0">
                <a:highlight>
                  <a:srgbClr val="FFFF00"/>
                </a:highlight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Link to District Meeting / Exemplification Form 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----------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 dirty="0">
                <a:highlight>
                  <a:srgbClr val="FFFF00"/>
                </a:highlight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Link to view District Meeting/Exemplification Form 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-----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 dirty="0">
                <a:highlight>
                  <a:srgbClr val="FFFF00"/>
                </a:highlight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Word version of  District Mtg/Exemplification Form</a:t>
            </a:r>
            <a:r>
              <a:rPr lang="en-US" sz="1750" dirty="0">
                <a:highlight>
                  <a:srgbClr val="FFFF00"/>
                </a:highlight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-----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 dirty="0">
                <a:highlight>
                  <a:srgbClr val="FFFF00"/>
                </a:highlight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Form used to document attendees at your District Mtg</a:t>
            </a:r>
            <a:r>
              <a:rPr lang="en-US" sz="1750" dirty="0">
                <a:highlight>
                  <a:srgbClr val="FFFF00"/>
                </a:highlight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--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 dirty="0">
                <a:highlight>
                  <a:srgbClr val="FFFF00"/>
                </a:highlight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Quarterly tracking log (PDF &amp; Excel) </a:t>
            </a:r>
            <a:r>
              <a:rPr lang="en-US" sz="1750" dirty="0"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-----------------------</a:t>
            </a:r>
            <a:endParaRPr lang="en-US" sz="1750" dirty="0">
              <a:latin typeface="Times New Roman" pitchFamily="18" charset="0"/>
              <a:cs typeface="Arial" charset="0"/>
            </a:endParaRP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8A3B8B46-FE77-4552-9E6E-AC8B732F4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9AF30-01FF-47FF-99FC-A9E885CD6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230" y="1066800"/>
            <a:ext cx="5125165" cy="4553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0ADDC-DEDD-40F7-9BFB-AE99DCB14D87}"/>
              </a:ext>
            </a:extLst>
          </p:cNvPr>
          <p:cNvSpPr txBox="1"/>
          <p:nvPr/>
        </p:nvSpPr>
        <p:spPr>
          <a:xfrm>
            <a:off x="1143000" y="1030406"/>
            <a:ext cx="411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Michigan forms are </a:t>
            </a:r>
            <a:r>
              <a:rPr lang="en-US" sz="2800" b="1" dirty="0">
                <a:highlight>
                  <a:srgbClr val="FFFF00"/>
                </a:highlight>
              </a:rPr>
              <a:t>bolded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7CE4D-F404-4F06-8D05-5A1468919E88}"/>
              </a:ext>
            </a:extLst>
          </p:cNvPr>
          <p:cNvSpPr txBox="1"/>
          <p:nvPr/>
        </p:nvSpPr>
        <p:spPr>
          <a:xfrm>
            <a:off x="2750767" y="5769779"/>
            <a:ext cx="616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Supreme forms are also listed here for a 1-stop shop experience</a:t>
            </a:r>
          </a:p>
        </p:txBody>
      </p:sp>
    </p:spTree>
    <p:extLst>
      <p:ext uri="{BB962C8B-B14F-4D97-AF65-F5344CB8AC3E}">
        <p14:creationId xmlns:p14="http://schemas.microsoft.com/office/powerpoint/2010/main" val="67576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Michigan Expense Report Form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8A3B8B46-FE77-4552-9E6E-AC8B732F4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D14B50-9EDB-4075-8776-6C3DBF32F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1219200"/>
            <a:ext cx="5257800" cy="42801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B185E1-41BC-4FAD-9EC2-6B8249F5B2ED}"/>
              </a:ext>
            </a:extLst>
          </p:cNvPr>
          <p:cNvSpPr/>
          <p:nvPr/>
        </p:nvSpPr>
        <p:spPr>
          <a:xfrm>
            <a:off x="5486400" y="1407713"/>
            <a:ext cx="6477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Open Sans"/>
                <a:hlinkClick r:id="rId6"/>
              </a:rPr>
              <a:t>PDF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Form		</a:t>
            </a:r>
            <a:r>
              <a:rPr lang="en-US" sz="2400" b="0" i="0" u="sng" dirty="0">
                <a:effectLst/>
                <a:latin typeface="Open Sans"/>
                <a:hlinkClick r:id="rId7"/>
              </a:rPr>
              <a:t>Excel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Form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Items allowable on Michigan Expense Report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State &amp; Diocesan meetings (</a:t>
            </a:r>
            <a:r>
              <a:rPr lang="en-US" sz="1600" dirty="0">
                <a:latin typeface="Times New Roman" pitchFamily="18" charset="0"/>
                <a:cs typeface="Arial" charset="0"/>
              </a:rPr>
              <a:t>Includes convention</a:t>
            </a:r>
            <a:r>
              <a:rPr lang="en-US" sz="22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Travel outside your District (</a:t>
            </a:r>
            <a:r>
              <a:rPr lang="en-US" sz="1600" dirty="0">
                <a:latin typeface="Times New Roman" pitchFamily="18" charset="0"/>
                <a:cs typeface="Arial" charset="0"/>
              </a:rPr>
              <a:t>pre-approval by SDRR required</a:t>
            </a:r>
            <a:r>
              <a:rPr lang="en-US" sz="2200" dirty="0">
                <a:latin typeface="Times New Roman" pitchFamily="18" charset="0"/>
                <a:cs typeface="Arial" charset="0"/>
              </a:rPr>
              <a:t>)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Allowable expenses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Mileage, Parking &amp; Tolls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Hotels (</a:t>
            </a:r>
            <a:r>
              <a:rPr lang="en-US" dirty="0">
                <a:latin typeface="Times New Roman" pitchFamily="18" charset="0"/>
                <a:cs typeface="Arial" charset="0"/>
              </a:rPr>
              <a:t>for Summer/Winter Meetings</a:t>
            </a:r>
            <a:r>
              <a:rPr lang="en-US" sz="2200" dirty="0">
                <a:latin typeface="Times New Roman" pitchFamily="18" charset="0"/>
                <a:cs typeface="Arial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Meals (</a:t>
            </a:r>
            <a:r>
              <a:rPr lang="en-US" dirty="0">
                <a:latin typeface="Times New Roman" pitchFamily="18" charset="0"/>
                <a:cs typeface="Arial" charset="0"/>
              </a:rPr>
              <a:t>Only for you.  Check with SDRR on details</a:t>
            </a:r>
            <a:r>
              <a:rPr lang="en-US" sz="2200" dirty="0">
                <a:latin typeface="Times New Roman" pitchFamily="18" charset="0"/>
                <a:cs typeface="Arial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Arial" charset="0"/>
            </a:endParaRP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Instructions (</a:t>
            </a:r>
            <a:r>
              <a:rPr lang="en-US" dirty="0">
                <a:latin typeface="Times New Roman" pitchFamily="18" charset="0"/>
                <a:cs typeface="Arial" charset="0"/>
              </a:rPr>
              <a:t>see page 2 of PDF, sheet 2 of Excel</a:t>
            </a:r>
            <a:r>
              <a:rPr lang="en-US" sz="2200" dirty="0">
                <a:latin typeface="Times New Roman" pitchFamily="18" charset="0"/>
                <a:cs typeface="Arial" charset="0"/>
              </a:rPr>
              <a:t>)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Submit it:  (fill it out, print it, sign it, scan it &amp; email it to the State Deputy w.winkle@mikofc.org)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49DF22-4478-48DE-A52F-168CE1597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8" y="3124200"/>
            <a:ext cx="4759362" cy="3334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F9A48-1CCB-4E91-A54C-5E5DBD2B9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1" y="3124200"/>
            <a:ext cx="4621708" cy="3334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1"/>
            <a:ext cx="10134600" cy="1143000"/>
          </a:xfrm>
        </p:spPr>
        <p:txBody>
          <a:bodyPr/>
          <a:lstStyle/>
          <a:p>
            <a:r>
              <a:rPr lang="en-US" dirty="0"/>
              <a:t>District Meeting / Exemplification Form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C95E5-B82E-4281-8440-781D33BE6B34}"/>
              </a:ext>
            </a:extLst>
          </p:cNvPr>
          <p:cNvSpPr txBox="1"/>
          <p:nvPr/>
        </p:nvSpPr>
        <p:spPr>
          <a:xfrm>
            <a:off x="685800" y="1219200"/>
            <a:ext cx="1013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Due prior to Summer / Winter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Watch this </a:t>
            </a:r>
            <a:r>
              <a:rPr lang="en-US" sz="2800" b="0" i="0" u="sng" dirty="0">
                <a:effectLst/>
                <a:hlinkClick r:id="rId5"/>
              </a:rPr>
              <a:t>Instructional YouTube video</a:t>
            </a:r>
            <a:r>
              <a:rPr lang="en-US" sz="2800" dirty="0"/>
              <a:t> to see how to fill it out </a:t>
            </a:r>
          </a:p>
          <a:p>
            <a:endParaRPr lang="en-US" sz="2800" dirty="0"/>
          </a:p>
          <a:p>
            <a:r>
              <a:rPr lang="en-US" sz="2800" dirty="0"/>
              <a:t>              </a:t>
            </a:r>
            <a:r>
              <a:rPr lang="en-US" sz="2800" b="0" i="0" u="sng" dirty="0">
                <a:effectLst/>
                <a:hlinkClick r:id="rId6"/>
              </a:rPr>
              <a:t>Word Version</a:t>
            </a:r>
            <a:r>
              <a:rPr lang="en-US" sz="2800" dirty="0"/>
              <a:t>                              </a:t>
            </a:r>
            <a:r>
              <a:rPr lang="en-US" sz="2800" b="0" i="0" u="sng" dirty="0">
                <a:effectLst/>
                <a:hlinkClick r:id="rId7"/>
              </a:rPr>
              <a:t>Online Version</a:t>
            </a:r>
            <a:r>
              <a:rPr lang="en-US" sz="2800" dirty="0"/>
              <a:t> (preferred)</a:t>
            </a:r>
          </a:p>
          <a:p>
            <a:endParaRPr lang="en-US" sz="2000" dirty="0"/>
          </a:p>
        </p:txBody>
      </p:sp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E01AC02E-0524-436E-93B1-7610AD67B6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District Meeting Attendance</a:t>
            </a: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A57DFCDE-5D22-4C60-B263-426DAA6DA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182" y="1447800"/>
            <a:ext cx="497165" cy="434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4AA62F5-4375-425F-BA03-805C25D8C639}"/>
              </a:ext>
            </a:extLst>
          </p:cNvPr>
          <p:cNvSpPr/>
          <p:nvPr/>
        </p:nvSpPr>
        <p:spPr>
          <a:xfrm>
            <a:off x="5562599" y="1447800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Arial" charset="0"/>
              </a:rPr>
              <a:t>       Excel form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Submit this form within 24 hours AFTER each District Meeting you hold (Summer &amp; Winter)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Submit it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itchFamily="18" charset="0"/>
                <a:cs typeface="Arial" charset="0"/>
              </a:rPr>
              <a:t>State – State Deputy Regional Representative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itchFamily="18" charset="0"/>
                <a:cs typeface="Arial" charset="0"/>
              </a:rPr>
              <a:t>State – forms@mikofc.org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6C590-1020-4C29-BE28-063373A9E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" y="1182909"/>
            <a:ext cx="4943475" cy="407670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6E4CD935-4159-42B7-87D8-EB3EF90C6C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4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Quarterly Tracking Log (</a:t>
            </a:r>
            <a:r>
              <a:rPr lang="en-US" sz="4000" b="0" i="0" u="sng" dirty="0">
                <a:effectLst/>
                <a:latin typeface="+mn-lt"/>
                <a:hlinkClick r:id="rId2"/>
              </a:rPr>
              <a:t>PDF</a:t>
            </a:r>
            <a:r>
              <a:rPr lang="en-US" sz="4000" dirty="0">
                <a:latin typeface="+mn-lt"/>
              </a:rPr>
              <a:t> and </a:t>
            </a:r>
            <a:r>
              <a:rPr lang="en-US" sz="4000" b="0" i="0" u="sng" dirty="0">
                <a:effectLst/>
                <a:latin typeface="+mn-lt"/>
                <a:hlinkClick r:id="rId3"/>
              </a:rPr>
              <a:t>Excel</a:t>
            </a:r>
            <a:r>
              <a:rPr lang="en-US" sz="4000" dirty="0">
                <a:latin typeface="+mn-lt"/>
              </a:rPr>
              <a:t> versions)</a:t>
            </a: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80F7EE21-2F81-4FC2-BAB2-597DA7D88B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B2F0D-D150-4AAA-9B98-71B697BE8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290" y="1177376"/>
            <a:ext cx="9832710" cy="48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1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Quarterly Tracking Log (cont.)</a:t>
            </a: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80F7EE21-2F81-4FC2-BAB2-597DA7D88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30665-CCA6-40EB-AAB7-6EFED1B6B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214" y="1219200"/>
            <a:ext cx="980298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450670" cy="1143000"/>
          </a:xfrm>
        </p:spPr>
        <p:txBody>
          <a:bodyPr/>
          <a:lstStyle/>
          <a:p>
            <a:r>
              <a:rPr lang="en-US" dirty="0"/>
              <a:t>Council Forms</a:t>
            </a:r>
            <a:br>
              <a:rPr lang="en-US" dirty="0"/>
            </a:br>
            <a:r>
              <a:rPr lang="en-US" sz="2800" b="0" u="sng" dirty="0">
                <a:effectLst/>
                <a:latin typeface="+mn-lt"/>
                <a:hlinkClick r:id="rId2"/>
              </a:rPr>
              <a:t>Council Forms Directory</a:t>
            </a:r>
            <a:endParaRPr lang="en-US" sz="2800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674BCE-CDF4-4344-A11A-4BAF5F75B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133600"/>
            <a:ext cx="5030682" cy="30469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412335-F541-4092-8214-E82C65B37D8D}"/>
              </a:ext>
            </a:extLst>
          </p:cNvPr>
          <p:cNvSpPr txBox="1"/>
          <p:nvPr/>
        </p:nvSpPr>
        <p:spPr>
          <a:xfrm>
            <a:off x="457200" y="1905506"/>
            <a:ext cx="7162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Go to State website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Download the tracking spreadsheet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Add District Deputy e-mail address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Remove forms you don’t need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Track forms monthly (Officers mtg)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87458067-2DF3-42AC-AFF2-433EB15329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54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566400" cy="1143000"/>
          </a:xfrm>
        </p:spPr>
        <p:txBody>
          <a:bodyPr/>
          <a:lstStyle/>
          <a:p>
            <a:r>
              <a:rPr lang="en-US" dirty="0"/>
              <a:t>Critical Forms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408AE-095C-4982-857F-3E25BC065D9F}"/>
              </a:ext>
            </a:extLst>
          </p:cNvPr>
          <p:cNvSpPr/>
          <p:nvPr/>
        </p:nvSpPr>
        <p:spPr>
          <a:xfrm>
            <a:off x="1828800" y="914400"/>
            <a:ext cx="100584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</a:rPr>
              <a:t>#185 - Report of Officers Chosen for Term - </a:t>
            </a:r>
            <a:r>
              <a:rPr lang="en-US" sz="2800" dirty="0">
                <a:solidFill>
                  <a:srgbClr val="0054A3"/>
                </a:solidFill>
                <a:hlinkClick r:id="rId2"/>
              </a:rPr>
              <a:t>PDF</a:t>
            </a:r>
            <a:r>
              <a:rPr lang="en-US" sz="2800" dirty="0">
                <a:solidFill>
                  <a:srgbClr val="000000"/>
                </a:solidFill>
              </a:rPr>
              <a:t> - </a:t>
            </a:r>
            <a:r>
              <a:rPr lang="en-US" sz="2800" dirty="0">
                <a:solidFill>
                  <a:srgbClr val="0054A3"/>
                </a:solidFill>
                <a:hlinkClick r:id="rId3"/>
              </a:rPr>
              <a:t>Online</a:t>
            </a:r>
            <a:r>
              <a:rPr lang="en-US" sz="2800" dirty="0">
                <a:solidFill>
                  <a:srgbClr val="000000"/>
                </a:solidFill>
              </a:rPr>
              <a:t> - due 6/30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</a:rPr>
              <a:t>#365 - Service Program Personnel Report - </a:t>
            </a:r>
            <a:r>
              <a:rPr lang="en-US" sz="2800" dirty="0">
                <a:solidFill>
                  <a:srgbClr val="0054A3"/>
                </a:solidFill>
                <a:hlinkClick r:id="rId4"/>
              </a:rPr>
              <a:t>PDF</a:t>
            </a:r>
            <a:r>
              <a:rPr lang="en-US" sz="2800" dirty="0">
                <a:solidFill>
                  <a:srgbClr val="000000"/>
                </a:solidFill>
              </a:rPr>
              <a:t> - </a:t>
            </a:r>
            <a:r>
              <a:rPr lang="en-US" sz="2800" dirty="0">
                <a:solidFill>
                  <a:srgbClr val="0054A3"/>
                </a:solidFill>
                <a:hlinkClick r:id="rId5"/>
              </a:rPr>
              <a:t>Online</a:t>
            </a:r>
            <a:r>
              <a:rPr lang="en-US" sz="2800" dirty="0">
                <a:solidFill>
                  <a:srgbClr val="000000"/>
                </a:solidFill>
              </a:rPr>
              <a:t> - due 8/1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</a:rPr>
              <a:t>#1295 - </a:t>
            </a:r>
            <a:r>
              <a:rPr lang="en-US" sz="2800" dirty="0">
                <a:solidFill>
                  <a:srgbClr val="0054A3"/>
                </a:solidFill>
                <a:hlinkClick r:id="rId6"/>
              </a:rPr>
              <a:t>Semiannual Council Audit</a:t>
            </a:r>
            <a:r>
              <a:rPr lang="en-US" sz="2800" dirty="0">
                <a:solidFill>
                  <a:srgbClr val="000000"/>
                </a:solidFill>
              </a:rPr>
              <a:t> - due February 2/15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</a:rPr>
              <a:t>#1295 - </a:t>
            </a:r>
            <a:r>
              <a:rPr lang="en-US" sz="2800" dirty="0">
                <a:solidFill>
                  <a:srgbClr val="0054A3"/>
                </a:solidFill>
                <a:hlinkClick r:id="rId7"/>
              </a:rPr>
              <a:t>Semiannual Council Audit</a:t>
            </a:r>
            <a:r>
              <a:rPr lang="en-US" sz="2800" dirty="0">
                <a:solidFill>
                  <a:srgbClr val="000000"/>
                </a:solidFill>
              </a:rPr>
              <a:t> - due August 9/15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</a:rPr>
              <a:t>#1728 - Annual Survey of Fraternal Activity - </a:t>
            </a:r>
            <a:r>
              <a:rPr lang="en-US" sz="2800" dirty="0">
                <a:solidFill>
                  <a:srgbClr val="0054A3"/>
                </a:solidFill>
                <a:hlinkClick r:id="rId8"/>
              </a:rPr>
              <a:t>PDF</a:t>
            </a:r>
            <a:r>
              <a:rPr lang="en-US" sz="2800" dirty="0">
                <a:solidFill>
                  <a:srgbClr val="000000"/>
                </a:solidFill>
              </a:rPr>
              <a:t> - </a:t>
            </a:r>
            <a:r>
              <a:rPr lang="en-US" sz="2800" dirty="0">
                <a:solidFill>
                  <a:srgbClr val="0054A3"/>
                </a:solidFill>
                <a:hlinkClick r:id="rId9"/>
              </a:rPr>
              <a:t>Online</a:t>
            </a:r>
            <a:r>
              <a:rPr lang="en-US" sz="2800" dirty="0">
                <a:solidFill>
                  <a:srgbClr val="000000"/>
                </a:solidFill>
              </a:rPr>
              <a:t> - due 1/31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</a:rPr>
              <a:t>#SP-7 - Columbian Award - </a:t>
            </a:r>
            <a:r>
              <a:rPr lang="en-US" sz="2800" dirty="0">
                <a:solidFill>
                  <a:srgbClr val="0054A3"/>
                </a:solidFill>
                <a:hlinkClick r:id="rId10"/>
              </a:rPr>
              <a:t>PDF</a:t>
            </a:r>
            <a:r>
              <a:rPr lang="en-US" sz="2800" dirty="0">
                <a:solidFill>
                  <a:srgbClr val="000000"/>
                </a:solidFill>
              </a:rPr>
              <a:t> - </a:t>
            </a:r>
            <a:r>
              <a:rPr lang="en-US" sz="2800" dirty="0">
                <a:solidFill>
                  <a:srgbClr val="0054A3"/>
                </a:solidFill>
                <a:hlinkClick r:id="rId11"/>
              </a:rPr>
              <a:t>Online</a:t>
            </a:r>
            <a:r>
              <a:rPr lang="en-US" sz="2800" dirty="0">
                <a:solidFill>
                  <a:srgbClr val="000000"/>
                </a:solidFill>
              </a:rPr>
              <a:t> - </a:t>
            </a:r>
            <a:r>
              <a:rPr lang="en-US" sz="2800" dirty="0">
                <a:solidFill>
                  <a:srgbClr val="0054A3"/>
                </a:solidFill>
                <a:hlinkClick r:id="rId12"/>
              </a:rPr>
              <a:t>Instructions</a:t>
            </a:r>
            <a:r>
              <a:rPr lang="en-US" sz="2800" dirty="0">
                <a:solidFill>
                  <a:srgbClr val="000000"/>
                </a:solidFill>
              </a:rPr>
              <a:t> - due 6/30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hlinkClick r:id="rId13"/>
              </a:rPr>
              <a:t>#10784</a:t>
            </a:r>
            <a:r>
              <a:rPr lang="en-US" sz="2800" dirty="0"/>
              <a:t> - Fraternal Programs Report Form </a:t>
            </a:r>
            <a:r>
              <a:rPr lang="en-US" sz="2800" i="1" dirty="0">
                <a:hlinkClick r:id="rId14" tooltip="Enter Online"/>
              </a:rPr>
              <a:t>Enter Online</a:t>
            </a:r>
            <a:endParaRPr lang="en-US" sz="2800" i="1" dirty="0"/>
          </a:p>
          <a:p>
            <a:pPr>
              <a:spcBef>
                <a:spcPts val="600"/>
              </a:spcBef>
            </a:pPr>
            <a:r>
              <a:rPr lang="en-US" sz="2800" dirty="0">
                <a:hlinkClick r:id="rId13"/>
              </a:rPr>
              <a:t>#10784</a:t>
            </a:r>
            <a:r>
              <a:rPr lang="en-US" sz="2800" dirty="0"/>
              <a:t> - Special Olympics - Report Form </a:t>
            </a:r>
            <a:r>
              <a:rPr lang="en-US" sz="2800" i="1" dirty="0">
                <a:hlinkClick r:id="rId14" tooltip="Enter Online"/>
              </a:rPr>
              <a:t>Enter Online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636B5-7201-4D15-AA77-06049D056328}"/>
              </a:ext>
            </a:extLst>
          </p:cNvPr>
          <p:cNvSpPr txBox="1"/>
          <p:nvPr/>
        </p:nvSpPr>
        <p:spPr>
          <a:xfrm>
            <a:off x="914400" y="545068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</a:t>
            </a:r>
          </a:p>
        </p:txBody>
      </p:sp>
      <p:pic>
        <p:nvPicPr>
          <p:cNvPr id="11" name="Picture 10">
            <a:hlinkClick r:id="rId15"/>
            <a:extLst>
              <a:ext uri="{FF2B5EF4-FFF2-40B4-BE49-F238E27FC236}">
                <a16:creationId xmlns:a16="http://schemas.microsoft.com/office/drawing/2014/main" id="{C2A50AEE-2065-40A2-B208-251956A401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867" y="957775"/>
            <a:ext cx="497165" cy="434190"/>
          </a:xfrm>
          <a:prstGeom prst="rect">
            <a:avLst/>
          </a:prstGeom>
        </p:spPr>
      </p:pic>
      <p:pic>
        <p:nvPicPr>
          <p:cNvPr id="12" name="Picture 11">
            <a:hlinkClick r:id="rId18"/>
            <a:extLst>
              <a:ext uri="{FF2B5EF4-FFF2-40B4-BE49-F238E27FC236}">
                <a16:creationId xmlns:a16="http://schemas.microsoft.com/office/drawing/2014/main" id="{FDC3DC60-1B19-46B9-BB30-B6DA40E227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4659" y="1470973"/>
            <a:ext cx="497165" cy="434190"/>
          </a:xfrm>
          <a:prstGeom prst="rect">
            <a:avLst/>
          </a:prstGeom>
        </p:spPr>
      </p:pic>
      <p:pic>
        <p:nvPicPr>
          <p:cNvPr id="13" name="Picture 12">
            <a:hlinkClick r:id="rId19"/>
            <a:extLst>
              <a:ext uri="{FF2B5EF4-FFF2-40B4-BE49-F238E27FC236}">
                <a16:creationId xmlns:a16="http://schemas.microsoft.com/office/drawing/2014/main" id="{790816FD-006B-4130-98CC-C9A7EF5B5D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727" y="2935739"/>
            <a:ext cx="497165" cy="434190"/>
          </a:xfrm>
          <a:prstGeom prst="rect">
            <a:avLst/>
          </a:prstGeom>
        </p:spPr>
      </p:pic>
      <p:pic>
        <p:nvPicPr>
          <p:cNvPr id="14" name="Picture 13">
            <a:hlinkClick r:id="rId12"/>
            <a:extLst>
              <a:ext uri="{FF2B5EF4-FFF2-40B4-BE49-F238E27FC236}">
                <a16:creationId xmlns:a16="http://schemas.microsoft.com/office/drawing/2014/main" id="{4A459B59-7BB8-4EAB-BE1E-D1EE9F475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519" y="3448937"/>
            <a:ext cx="497165" cy="434190"/>
          </a:xfrm>
          <a:prstGeom prst="rect">
            <a:avLst/>
          </a:prstGeom>
        </p:spPr>
      </p:pic>
      <p:pic>
        <p:nvPicPr>
          <p:cNvPr id="17" name="Picture 16">
            <a:hlinkClick r:id="rId20"/>
            <a:extLst>
              <a:ext uri="{FF2B5EF4-FFF2-40B4-BE49-F238E27FC236}">
                <a16:creationId xmlns:a16="http://schemas.microsoft.com/office/drawing/2014/main" id="{49CBF9BF-A3E7-4C6F-9199-D2481F65AF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4389" y="1948983"/>
            <a:ext cx="497165" cy="434190"/>
          </a:xfrm>
          <a:prstGeom prst="rect">
            <a:avLst/>
          </a:prstGeom>
        </p:spPr>
      </p:pic>
      <p:pic>
        <p:nvPicPr>
          <p:cNvPr id="18" name="Picture 17">
            <a:hlinkClick r:id="rId20"/>
            <a:extLst>
              <a:ext uri="{FF2B5EF4-FFF2-40B4-BE49-F238E27FC236}">
                <a16:creationId xmlns:a16="http://schemas.microsoft.com/office/drawing/2014/main" id="{D4AA65C0-ECAA-4A75-B417-D1B00C0581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181" y="2462181"/>
            <a:ext cx="497165" cy="434190"/>
          </a:xfrm>
          <a:prstGeom prst="rect">
            <a:avLst/>
          </a:prstGeom>
        </p:spPr>
      </p:pic>
      <p:pic>
        <p:nvPicPr>
          <p:cNvPr id="15" name="Picture 14">
            <a:hlinkClick r:id="rId21" action="ppaction://hlinksldjump"/>
            <a:extLst>
              <a:ext uri="{FF2B5EF4-FFF2-40B4-BE49-F238E27FC236}">
                <a16:creationId xmlns:a16="http://schemas.microsoft.com/office/drawing/2014/main" id="{5B1C5501-5988-479E-BF0D-55BF02AD068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8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1125200" cy="1143000"/>
          </a:xfrm>
        </p:spPr>
        <p:txBody>
          <a:bodyPr/>
          <a:lstStyle/>
          <a:p>
            <a:pPr algn="l"/>
            <a:r>
              <a:rPr lang="en-US" dirty="0"/>
              <a:t>Form #185 – Report of Officers Chosen</a:t>
            </a:r>
            <a:endParaRPr lang="en-US" sz="3600" dirty="0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2BBEB42D-7E8F-4341-A3C3-DC4CD7544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9580" y="4021004"/>
          <a:ext cx="2237620" cy="268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743440" imgH="6686550" progId="AcroExch.Document.DC">
                  <p:embed/>
                </p:oleObj>
              </mc:Choice>
              <mc:Fallback>
                <p:oleObj name="Acrobat Document" r:id="rId2" imgW="5743440" imgH="6686550" progId="AcroExch.Document.DC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2BBEB42D-7E8F-4341-A3C3-DC4CD7544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580" y="4021004"/>
                        <a:ext cx="2237620" cy="2684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BDAA4A2-C6AB-4294-BC23-03E1EDC4D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66" y="1365738"/>
            <a:ext cx="3292960" cy="2579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8DA040-4379-473E-84DB-00BED5FE06C8}"/>
              </a:ext>
            </a:extLst>
          </p:cNvPr>
          <p:cNvSpPr/>
          <p:nvPr/>
        </p:nvSpPr>
        <p:spPr>
          <a:xfrm>
            <a:off x="5486400" y="1407713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This form is filed each Year in 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Preference is to submit through Member Management.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PDF form is available for Councils who don’t use Member Management.  PDF Forms take up to 8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See Council Officer Duties for an explanation of each officer’s duties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positions are elected except: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Arial" charset="0"/>
              </a:rPr>
              <a:t>Chaplin is appointed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Arial" charset="0"/>
              </a:rPr>
              <a:t>Lecturer is appointed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Arial" charset="0"/>
              </a:rPr>
              <a:t>Financial Secretary is appointed by Supreme (recommended by GK)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730E0B-A0D3-4226-95FB-4F35AA070106}"/>
              </a:ext>
            </a:extLst>
          </p:cNvPr>
          <p:cNvCxnSpPr>
            <a:cxnSpLocks/>
            <a:stCxn id="27" idx="1"/>
            <a:endCxn id="10" idx="3"/>
          </p:cNvCxnSpPr>
          <p:nvPr/>
        </p:nvCxnSpPr>
        <p:spPr bwMode="auto">
          <a:xfrm flipH="1">
            <a:off x="4237326" y="2057983"/>
            <a:ext cx="1076691" cy="5972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102CFC-EDF7-418F-91DE-8049537E453A}"/>
              </a:ext>
            </a:extLst>
          </p:cNvPr>
          <p:cNvCxnSpPr>
            <a:cxnSpLocks/>
            <a:endCxn id="9" idx="3"/>
          </p:cNvCxnSpPr>
          <p:nvPr/>
        </p:nvCxnSpPr>
        <p:spPr bwMode="auto">
          <a:xfrm flipH="1">
            <a:off x="4267200" y="2836996"/>
            <a:ext cx="1295400" cy="25263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265B1BCC-1EB2-4A61-8008-A7CD7C180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4017" y="1840888"/>
            <a:ext cx="497165" cy="434190"/>
          </a:xfrm>
          <a:prstGeom prst="rect">
            <a:avLst/>
          </a:prstGeom>
        </p:spPr>
      </p:pic>
      <p:pic>
        <p:nvPicPr>
          <p:cNvPr id="29" name="Picture 28">
            <a:hlinkClick r:id="rId8"/>
            <a:extLst>
              <a:ext uri="{FF2B5EF4-FFF2-40B4-BE49-F238E27FC236}">
                <a16:creationId xmlns:a16="http://schemas.microsoft.com/office/drawing/2014/main" id="{AF5513F6-87FF-4862-88CB-11B9CA14A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5543" y="2527271"/>
            <a:ext cx="497165" cy="434190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E193CFCE-DFCB-4484-A42C-FA142E4E98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1125200" cy="1143000"/>
          </a:xfrm>
        </p:spPr>
        <p:txBody>
          <a:bodyPr/>
          <a:lstStyle/>
          <a:p>
            <a:pPr algn="l"/>
            <a:r>
              <a:rPr lang="en-US" dirty="0"/>
              <a:t>Form #365 – Service Program Personnel</a:t>
            </a:r>
            <a:endParaRPr lang="en-US" sz="3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730E0B-A0D3-4226-95FB-4F35AA070106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4008727" y="2293549"/>
            <a:ext cx="1000490" cy="3617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102CFC-EDF7-418F-91DE-8049537E453A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4038600" y="3059505"/>
            <a:ext cx="990600" cy="23037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057195F-EE30-4563-B254-8C0EB5D8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962400"/>
            <a:ext cx="2132951" cy="2732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F4A9BF-2468-4518-911A-DAE0644AC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24867"/>
            <a:ext cx="3427701" cy="26845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CC8A33-7001-4F03-8E98-CEC7DB210C3B}"/>
              </a:ext>
            </a:extLst>
          </p:cNvPr>
          <p:cNvSpPr/>
          <p:nvPr/>
        </p:nvSpPr>
        <p:spPr>
          <a:xfrm>
            <a:off x="5181600" y="1305342"/>
            <a:ext cx="6400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This form is filed each Year in July.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Amend at anytime</a:t>
            </a:r>
            <a:r>
              <a:rPr lang="en-US" sz="2400" dirty="0">
                <a:latin typeface="Times New Roman" pitchFamily="18" charset="0"/>
                <a:cs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Preference is to submit through Member Management.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PDF form is available for Councils who don’t use Member Management.  PDF Forms take up to 8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See Council Program Personnel Duties for explanation of each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5 Positions are “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Required</a:t>
            </a:r>
            <a:r>
              <a:rPr lang="en-US" sz="2400" dirty="0">
                <a:latin typeface="Times New Roman" pitchFamily="18" charset="0"/>
                <a:cs typeface="Arial" charset="0"/>
              </a:rPr>
              <a:t>”: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Arial" charset="0"/>
              </a:rPr>
              <a:t>Program Director		4.  Membership Director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Arial" charset="0"/>
              </a:rPr>
              <a:t>Community Director	5.  Retention Director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Arial" charset="0"/>
              </a:rPr>
              <a:t>Family Director</a:t>
            </a: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A57DFCDE-5D22-4C60-B263-426DAA6DA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9217" y="2076454"/>
            <a:ext cx="497165" cy="434190"/>
          </a:xfrm>
          <a:prstGeom prst="rect">
            <a:avLst/>
          </a:prstGeom>
        </p:spPr>
      </p:pic>
      <p:pic>
        <p:nvPicPr>
          <p:cNvPr id="14" name="Picture 13">
            <a:hlinkClick r:id="rId7"/>
            <a:extLst>
              <a:ext uri="{FF2B5EF4-FFF2-40B4-BE49-F238E27FC236}">
                <a16:creationId xmlns:a16="http://schemas.microsoft.com/office/drawing/2014/main" id="{9C3C1485-E998-4360-B2F4-6DACE4E11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2842410"/>
            <a:ext cx="497165" cy="434190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D07BE0AA-2338-43B3-B8D5-939DD2D37A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10363200" cy="14700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4825" y="1828800"/>
            <a:ext cx="5656175" cy="3461794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DD Supreme Forms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Accessing Supreme Forms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Review of Supreme Forms</a:t>
            </a:r>
          </a:p>
          <a:p>
            <a:pPr marL="514350" indent="-514350" algn="l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sz="3600" b="1" dirty="0"/>
              <a:t>Michigan Forms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Accessing Michigan Forms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Review of Michigan Forms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Council Forms (Summary)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726C52-169F-4460-A7F2-E6BDB38D6151}"/>
              </a:ext>
            </a:extLst>
          </p:cNvPr>
          <p:cNvSpPr/>
          <p:nvPr/>
        </p:nvSpPr>
        <p:spPr>
          <a:xfrm>
            <a:off x="9427029" y="320769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This symbol will help provide tips and guidance.</a:t>
            </a:r>
            <a:r>
              <a:rPr lang="en-US" dirty="0"/>
              <a:t>.</a:t>
            </a:r>
          </a:p>
        </p:txBody>
      </p:sp>
      <p:pic>
        <p:nvPicPr>
          <p:cNvPr id="6" name="Picture 2" descr="tip-uai-516x516 -">
            <a:extLst>
              <a:ext uri="{FF2B5EF4-FFF2-40B4-BE49-F238E27FC236}">
                <a16:creationId xmlns:a16="http://schemas.microsoft.com/office/drawing/2014/main" id="{1911D625-1A09-4F3D-B646-F2B67900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677" y="359561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00FA3-F15F-4581-AA7E-36EE1787F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2775" y="4190999"/>
            <a:ext cx="497165" cy="43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32454-53A4-4D3E-ADDF-53D91A40D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2825" y="4800599"/>
            <a:ext cx="497165" cy="4341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D2568-4538-485D-A79F-D5576A34DA94}"/>
              </a:ext>
            </a:extLst>
          </p:cNvPr>
          <p:cNvSpPr/>
          <p:nvPr/>
        </p:nvSpPr>
        <p:spPr>
          <a:xfrm>
            <a:off x="8686632" y="3777206"/>
            <a:ext cx="2743368" cy="2318794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3275" indent="-120650"/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in document section</a:t>
            </a:r>
          </a:p>
          <a:p>
            <a:pPr marL="803275" indent="-120650"/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to WEB Link</a:t>
            </a:r>
          </a:p>
          <a:p>
            <a:pPr marL="803275" indent="-120650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Return to home page</a:t>
            </a:r>
          </a:p>
          <a:p>
            <a:pPr marL="803275" indent="-120650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D1EE9-48C3-48FB-9D3E-C6B8104825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64485" y="5396505"/>
            <a:ext cx="453844" cy="44788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21A725A9-D647-4106-B696-D3DBA820E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8655" y="1992705"/>
            <a:ext cx="497165" cy="434190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  <a:extLst>
              <a:ext uri="{FF2B5EF4-FFF2-40B4-BE49-F238E27FC236}">
                <a16:creationId xmlns:a16="http://schemas.microsoft.com/office/drawing/2014/main" id="{F41CB9AC-06C1-44D6-BBC3-CC4780CD7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8655" y="3641649"/>
            <a:ext cx="497165" cy="4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1125200" cy="1143000"/>
          </a:xfrm>
        </p:spPr>
        <p:txBody>
          <a:bodyPr/>
          <a:lstStyle/>
          <a:p>
            <a:pPr algn="l"/>
            <a:r>
              <a:rPr lang="en-US" dirty="0"/>
              <a:t>Form #1295 – Council Audit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8DA040-4379-473E-84DB-00BED5FE06C8}"/>
              </a:ext>
            </a:extLst>
          </p:cNvPr>
          <p:cNvSpPr/>
          <p:nvPr/>
        </p:nvSpPr>
        <p:spPr>
          <a:xfrm>
            <a:off x="5486400" y="140771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Arial" charset="0"/>
              </a:rPr>
              <a:t>This form should be filled out by the council Trustees with input from the Treasurer and Financial Secretary.</a:t>
            </a:r>
          </a:p>
          <a:p>
            <a:endParaRPr lang="en-US" sz="2400" dirty="0">
              <a:latin typeface="Times New Roman" pitchFamily="18" charset="0"/>
              <a:cs typeface="Arial" charset="0"/>
            </a:endParaRP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It’s due twice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2/15 – For previous July-December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8/15 – For previous January –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Watch the Financial Officer Training Video for a detailed walkthrough on how to fill out this form.</a:t>
            </a:r>
          </a:p>
        </p:txBody>
      </p:sp>
      <p:pic>
        <p:nvPicPr>
          <p:cNvPr id="27" name="Picture 26">
            <a:hlinkClick r:id="rId2"/>
            <a:extLst>
              <a:ext uri="{FF2B5EF4-FFF2-40B4-BE49-F238E27FC236}">
                <a16:creationId xmlns:a16="http://schemas.microsoft.com/office/drawing/2014/main" id="{265B1BCC-1EB2-4A61-8008-A7CD7C18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9235" y="1394610"/>
            <a:ext cx="497165" cy="434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B741B-51E6-4C32-BAC3-3B41C55AC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86" y="1143000"/>
            <a:ext cx="4024086" cy="5032358"/>
          </a:xfrm>
          <a:prstGeom prst="rect">
            <a:avLst/>
          </a:prstGeom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736137DB-08F4-49ED-899F-3D46B8748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9235" y="4343400"/>
            <a:ext cx="497165" cy="43419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A6FE7B54-D96B-468E-A4B8-96A67C3F9E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Form #</a:t>
            </a:r>
            <a:r>
              <a:rPr lang="en-US" sz="4000" dirty="0">
                <a:solidFill>
                  <a:srgbClr val="000000"/>
                </a:solidFill>
              </a:rPr>
              <a:t> 1728 - Annual Survey of Fraternal Activity </a:t>
            </a:r>
            <a:endParaRPr lang="en-US" sz="4000" dirty="0"/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A57DFCDE-5D22-4C60-B263-426DAA6DA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9217" y="1447800"/>
            <a:ext cx="497165" cy="434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4AA62F5-4375-425F-BA03-805C25D8C639}"/>
              </a:ext>
            </a:extLst>
          </p:cNvPr>
          <p:cNvSpPr/>
          <p:nvPr/>
        </p:nvSpPr>
        <p:spPr>
          <a:xfrm>
            <a:off x="5486400" y="140771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Arial" charset="0"/>
              </a:rPr>
              <a:t>PDF Form		Online form</a:t>
            </a: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This form should be submitted in January</a:t>
            </a:r>
          </a:p>
          <a:p>
            <a:endParaRPr lang="en-US" sz="2400" dirty="0">
              <a:latin typeface="Times New Roman" pitchFamily="18" charset="0"/>
              <a:cs typeface="Arial" charset="0"/>
            </a:endParaRP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It covers January – December.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Left side…  Is a summary of all Programs for the year (Add up all 10784’s) + 1728A’s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Right side… Non-program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Meetings – GK should know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Expenses – FS should know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Other – PD should know</a:t>
            </a:r>
          </a:p>
          <a:p>
            <a:endParaRPr lang="en-US" sz="2400" dirty="0">
              <a:latin typeface="Times New Roman" pitchFamily="18" charset="0"/>
              <a:cs typeface="Arial" charset="0"/>
            </a:endParaRP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Instructions are on page 2 of the form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D30625-55D6-4D99-9CF9-C96607E99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283081"/>
            <a:ext cx="3824341" cy="4736719"/>
          </a:xfrm>
          <a:prstGeom prst="rect">
            <a:avLst/>
          </a:prstGeom>
        </p:spPr>
      </p:pic>
      <p:pic>
        <p:nvPicPr>
          <p:cNvPr id="17" name="Picture 16">
            <a:hlinkClick r:id="rId6"/>
            <a:extLst>
              <a:ext uri="{FF2B5EF4-FFF2-40B4-BE49-F238E27FC236}">
                <a16:creationId xmlns:a16="http://schemas.microsoft.com/office/drawing/2014/main" id="{1A585182-5F60-4650-A126-F41F827CE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7705" y="1447800"/>
            <a:ext cx="497165" cy="43419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E1AFBF3F-32B0-48FA-8943-7D86874C76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Form #</a:t>
            </a:r>
            <a:r>
              <a:rPr lang="en-US" sz="4000" dirty="0">
                <a:solidFill>
                  <a:srgbClr val="000000"/>
                </a:solidFill>
              </a:rPr>
              <a:t> 1728A - Annual Survey of Fraternal Activity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Individual Member Worksheet </a:t>
            </a:r>
            <a:endParaRPr lang="en-US" sz="3600" dirty="0"/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A57DFCDE-5D22-4C60-B263-426DAA6DA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9217" y="1447800"/>
            <a:ext cx="497165" cy="434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4AA62F5-4375-425F-BA03-805C25D8C639}"/>
              </a:ext>
            </a:extLst>
          </p:cNvPr>
          <p:cNvSpPr/>
          <p:nvPr/>
        </p:nvSpPr>
        <p:spPr>
          <a:xfrm>
            <a:off x="5486400" y="1407713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Arial" charset="0"/>
              </a:rPr>
              <a:t>PDF Form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This form should be filled out by all “very active” members.  But ask ALL members to fill it out.</a:t>
            </a:r>
          </a:p>
          <a:p>
            <a:endParaRPr lang="en-US" sz="2400" dirty="0">
              <a:latin typeface="Times New Roman" pitchFamily="18" charset="0"/>
              <a:cs typeface="Arial" charset="0"/>
            </a:endParaRP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It covers January – December.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Left side…  for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Don’t double count but ensure hours are covered in 1278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GK’s, DDs, &amp; State Directors hours should be included as well.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F9A69D-F8D1-49FB-AB37-7C8A2EB0E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580" y="1447800"/>
            <a:ext cx="3814046" cy="4876800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9B1F3C6A-980A-48AD-A31B-1468C20B1C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6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1125200" cy="1143000"/>
          </a:xfrm>
        </p:spPr>
        <p:txBody>
          <a:bodyPr/>
          <a:lstStyle/>
          <a:p>
            <a:pPr algn="l"/>
            <a:r>
              <a:rPr lang="en-US" dirty="0"/>
              <a:t>Form #SP-7 Columbian Award Application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8DA040-4379-473E-84DB-00BED5FE06C8}"/>
              </a:ext>
            </a:extLst>
          </p:cNvPr>
          <p:cNvSpPr/>
          <p:nvPr/>
        </p:nvSpPr>
        <p:spPr>
          <a:xfrm>
            <a:off x="5486400" y="140771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Arial" charset="0"/>
              </a:rPr>
              <a:t>PDF		Online		Instructions</a:t>
            </a: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This form needs to be filled out &amp; submitted annually - Target May, Due June 30</a:t>
            </a:r>
            <a:r>
              <a:rPr lang="en-US" sz="2400" baseline="30000" dirty="0">
                <a:latin typeface="Times New Roman" pitchFamily="18" charset="0"/>
                <a:cs typeface="Arial" charset="0"/>
              </a:rPr>
              <a:t>th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Arial" charset="0"/>
            </a:endParaRP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Fill it out &amp; submit it whether you meet the Columbian Award criteria or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It’s a great record of annual accomplishments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It’s a starting point for future year council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It’s great information for Grand Knights &amp; District Deputies</a:t>
            </a:r>
          </a:p>
        </p:txBody>
      </p:sp>
      <p:pic>
        <p:nvPicPr>
          <p:cNvPr id="27" name="Picture 26">
            <a:hlinkClick r:id="rId2"/>
            <a:extLst>
              <a:ext uri="{FF2B5EF4-FFF2-40B4-BE49-F238E27FC236}">
                <a16:creationId xmlns:a16="http://schemas.microsoft.com/office/drawing/2014/main" id="{265B1BCC-1EB2-4A61-8008-A7CD7C18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9235" y="1394610"/>
            <a:ext cx="497165" cy="434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71166-C442-4CA7-9D32-6BEF622ED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02" y="1295400"/>
            <a:ext cx="3769137" cy="47244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1528E99-D4D8-49DD-B591-61CD29935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1407713"/>
            <a:ext cx="497165" cy="434190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800CA5E5-09FA-4058-802F-6C4F1B866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3035" y="1394610"/>
            <a:ext cx="497165" cy="434190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0D607710-69BD-4B24-BF6A-D31003363A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Form #SP-7 is a summary of all 10784s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F4D1B-7DEB-47F0-893F-347B207EC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018" y="1219200"/>
            <a:ext cx="3769137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7D8D0-DA3D-48AE-BC7B-D28AA1EDB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660" y="1219200"/>
            <a:ext cx="3683340" cy="4724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CDC6F8D-145D-4398-A6E2-1F047E92096B}"/>
              </a:ext>
            </a:extLst>
          </p:cNvPr>
          <p:cNvSpPr/>
          <p:nvPr/>
        </p:nvSpPr>
        <p:spPr bwMode="auto">
          <a:xfrm>
            <a:off x="8116774" y="1948542"/>
            <a:ext cx="1143000" cy="9470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6DD38F-853F-47DF-8137-8FAB4EC0E0C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55116" y="2209800"/>
            <a:ext cx="3776706" cy="1722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B1A3897-FF15-4660-B7F9-52CDB775E438}"/>
              </a:ext>
            </a:extLst>
          </p:cNvPr>
          <p:cNvSpPr/>
          <p:nvPr/>
        </p:nvSpPr>
        <p:spPr bwMode="auto">
          <a:xfrm>
            <a:off x="9969330" y="2819401"/>
            <a:ext cx="348342" cy="2095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8519A6-8FBA-4329-BD2D-60A723DCE0ED}"/>
              </a:ext>
            </a:extLst>
          </p:cNvPr>
          <p:cNvSpPr/>
          <p:nvPr/>
        </p:nvSpPr>
        <p:spPr bwMode="auto">
          <a:xfrm>
            <a:off x="10381054" y="2819401"/>
            <a:ext cx="348342" cy="2095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221E12-D422-47C1-8129-F155C70253E9}"/>
              </a:ext>
            </a:extLst>
          </p:cNvPr>
          <p:cNvSpPr/>
          <p:nvPr/>
        </p:nvSpPr>
        <p:spPr bwMode="auto">
          <a:xfrm>
            <a:off x="10907472" y="2819399"/>
            <a:ext cx="348342" cy="209501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41294D-9C6D-43A6-BA00-C888F832419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17316" y="2133600"/>
            <a:ext cx="3559311" cy="7102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1CC7855-A55E-43CF-AF61-CD014C11513A}"/>
              </a:ext>
            </a:extLst>
          </p:cNvPr>
          <p:cNvSpPr/>
          <p:nvPr/>
        </p:nvSpPr>
        <p:spPr bwMode="auto">
          <a:xfrm>
            <a:off x="10424634" y="3124200"/>
            <a:ext cx="348342" cy="2095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5D846B-0EC4-4FE7-99A2-C0C2B9D95780}"/>
              </a:ext>
            </a:extLst>
          </p:cNvPr>
          <p:cNvSpPr/>
          <p:nvPr/>
        </p:nvSpPr>
        <p:spPr bwMode="auto">
          <a:xfrm>
            <a:off x="11114316" y="3124200"/>
            <a:ext cx="348342" cy="209501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55993B-B1EF-4113-A84E-3FDE33EFD71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55316" y="2278582"/>
            <a:ext cx="4149333" cy="946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9ED248-CA25-4147-A761-1A895EDB955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26173" y="2278582"/>
            <a:ext cx="3981652" cy="9278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D7BAA19-AFC1-463E-B685-778498F44872}"/>
              </a:ext>
            </a:extLst>
          </p:cNvPr>
          <p:cNvSpPr/>
          <p:nvPr/>
        </p:nvSpPr>
        <p:spPr>
          <a:xfrm>
            <a:off x="457200" y="1407713"/>
            <a:ext cx="3540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Copy data from each 10784 to 1 line in the SP-7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Fill all 4 programs in each category unless you have Featured programs.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Featured programs count as 2.</a:t>
            </a:r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0510C052-2B74-40B0-B0C5-2A247F8E61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25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Form #</a:t>
            </a:r>
            <a:r>
              <a:rPr lang="en-US" sz="4000" dirty="0">
                <a:solidFill>
                  <a:srgbClr val="000000"/>
                </a:solidFill>
              </a:rPr>
              <a:t> 10784 – Fraternal Programs Report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A62F5-4375-425F-BA03-805C25D8C639}"/>
              </a:ext>
            </a:extLst>
          </p:cNvPr>
          <p:cNvSpPr/>
          <p:nvPr/>
        </p:nvSpPr>
        <p:spPr>
          <a:xfrm>
            <a:off x="5486400" y="140771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Arial" charset="0"/>
              </a:rPr>
              <a:t>     		Online form</a:t>
            </a: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This form should be submitted for each program your council does.  Submit the monthly.</a:t>
            </a:r>
          </a:p>
          <a:p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Programs should include at least 10% of your council.  Combine several programs to reach the 10% requirement.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These are great reference material for…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SP-7 Columbian Award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1728 – Annual Survey of Fraternal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Planning &amp; reporting for next year</a:t>
            </a:r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1A585182-5F60-4650-A126-F41F827CE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1800" y="1447800"/>
            <a:ext cx="497165" cy="43419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4BD30B0E-BC6E-4B2E-92BE-7353198AA0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FABBF-DD74-4236-9C15-B18B0B6A7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738" y="1142999"/>
            <a:ext cx="5104334" cy="1987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91BE6-F000-423F-BFA3-41F18E3D5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738" y="2978116"/>
            <a:ext cx="5101234" cy="18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53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Form #</a:t>
            </a:r>
            <a:r>
              <a:rPr lang="en-US" sz="4000" dirty="0">
                <a:solidFill>
                  <a:srgbClr val="000000"/>
                </a:solidFill>
              </a:rPr>
              <a:t> 10784 – Special Olympics Report</a:t>
            </a:r>
            <a:endParaRPr lang="en-US" sz="4000" dirty="0"/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A57DFCDE-5D22-4C60-B263-426DAA6DA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635" y="1447800"/>
            <a:ext cx="497165" cy="434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4AA62F5-4375-425F-BA03-805C25D8C639}"/>
              </a:ext>
            </a:extLst>
          </p:cNvPr>
          <p:cNvSpPr/>
          <p:nvPr/>
        </p:nvSpPr>
        <p:spPr>
          <a:xfrm>
            <a:off x="5522635" y="1447800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Arial" charset="0"/>
              </a:rPr>
              <a:t>       Online Form	     Instructional Video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This form is due 1/31 for the previous January - December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Please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Any/all council participation in Special Olympics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Any/all hours  (and 20% of the dollars) spent on the Tootsie Roll Drive (MI Drive)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itchFamily="18" charset="0"/>
                <a:cs typeface="Arial" charset="0"/>
              </a:rPr>
              <a:t>The 20% of the funds provided to the State goes to Special Olympics each year.</a:t>
            </a:r>
          </a:p>
        </p:txBody>
      </p:sp>
      <p:pic>
        <p:nvPicPr>
          <p:cNvPr id="17" name="Picture 16">
            <a:hlinkClick r:id="rId5"/>
            <a:extLst>
              <a:ext uri="{FF2B5EF4-FFF2-40B4-BE49-F238E27FC236}">
                <a16:creationId xmlns:a16="http://schemas.microsoft.com/office/drawing/2014/main" id="{1A585182-5F60-4650-A126-F41F827CE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3435" y="1447800"/>
            <a:ext cx="497165" cy="43419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9C09B207-B8A8-4A84-BF56-ACCB33B5B5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63B496-28C6-45D5-A8FE-93AFFA30E7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78" y="1371600"/>
            <a:ext cx="5104334" cy="1987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02489-8287-474A-9708-7513FE6010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478" y="3206717"/>
            <a:ext cx="5101234" cy="18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91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1470025"/>
          </a:xfrm>
        </p:spPr>
        <p:txBody>
          <a:bodyPr/>
          <a:lstStyle/>
          <a:p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Deputy</a:t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2476"/>
            <a:ext cx="8534400" cy="1752600"/>
          </a:xfrm>
        </p:spPr>
        <p:txBody>
          <a:bodyPr/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Forms</a:t>
            </a:r>
          </a:p>
          <a:p>
            <a:endParaRPr lang="en-US" dirty="0"/>
          </a:p>
        </p:txBody>
      </p:sp>
      <p:pic>
        <p:nvPicPr>
          <p:cNvPr id="6" name="Picture 5" descr="paperwork.jpg">
            <a:extLst>
              <a:ext uri="{FF2B5EF4-FFF2-40B4-BE49-F238E27FC236}">
                <a16:creationId xmlns:a16="http://schemas.microsoft.com/office/drawing/2014/main" id="{8EC0CB6F-7C28-4613-B9FD-A2F0CAE25F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1775"/>
            <a:ext cx="2852739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aperwork.jpg">
            <a:extLst>
              <a:ext uri="{FF2B5EF4-FFF2-40B4-BE49-F238E27FC236}">
                <a16:creationId xmlns:a16="http://schemas.microsoft.com/office/drawing/2014/main" id="{7B25664A-4F46-4F70-933A-0878964350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3558" y="231775"/>
            <a:ext cx="2852739" cy="19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F925A83B-9EDC-4FB1-B5AA-4320314596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1.1 Accessing Supreme Forms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9C09B207-B8A8-4A84-BF56-ACCB33B5B5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73026A5-4157-4DF5-802C-13BE20B04770}"/>
              </a:ext>
            </a:extLst>
          </p:cNvPr>
          <p:cNvSpPr txBox="1">
            <a:spLocks/>
          </p:cNvSpPr>
          <p:nvPr/>
        </p:nvSpPr>
        <p:spPr bwMode="auto">
          <a:xfrm>
            <a:off x="7696201" y="1347414"/>
            <a:ext cx="4038599" cy="16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742950" indent="-7429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kern="0" dirty="0"/>
              <a:t>Go to Supreme Website</a:t>
            </a:r>
          </a:p>
          <a:p>
            <a:pPr marL="800100" indent="-7429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kern="0" dirty="0"/>
              <a:t>Click on </a:t>
            </a:r>
          </a:p>
          <a:p>
            <a:pPr marL="800100" indent="-7429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kern="0" dirty="0"/>
              <a:t>Click on</a:t>
            </a:r>
          </a:p>
          <a:p>
            <a:pPr marL="800100" indent="-7429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kern="0" dirty="0"/>
              <a:t>Click on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85C36-BDC4-4D96-A8CB-9821C9B80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5394" y="1857850"/>
            <a:ext cx="886012" cy="35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3B157C-F623-4E76-AB08-54E3AD4CB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5394" y="2245931"/>
            <a:ext cx="1678250" cy="351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32FF39-B3A3-448C-A1F2-8778C03500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0" y="2634012"/>
            <a:ext cx="1581371" cy="3715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691E6C-73CC-4AFC-8C38-D44AD436E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617" y="1330570"/>
            <a:ext cx="6606983" cy="278423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E89A07-9AB5-4CC4-A36C-8D2585516BB5}"/>
              </a:ext>
            </a:extLst>
          </p:cNvPr>
          <p:cNvCxnSpPr/>
          <p:nvPr/>
        </p:nvCxnSpPr>
        <p:spPr bwMode="auto">
          <a:xfrm flipH="1" flipV="1">
            <a:off x="7255045" y="1857850"/>
            <a:ext cx="441156" cy="1233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324275-E368-4D14-B916-703F4DB9547B}"/>
              </a:ext>
            </a:extLst>
          </p:cNvPr>
          <p:cNvCxnSpPr>
            <a:cxnSpLocks/>
          </p:cNvCxnSpPr>
          <p:nvPr/>
        </p:nvCxnSpPr>
        <p:spPr bwMode="auto">
          <a:xfrm flipH="1">
            <a:off x="7255045" y="2333091"/>
            <a:ext cx="441156" cy="123246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22B375C-B410-4664-B0E3-6A5328C971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0421" y="3084072"/>
            <a:ext cx="2448267" cy="2991267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6521F7-12B4-4780-A535-97387B2B89EF}"/>
              </a:ext>
            </a:extLst>
          </p:cNvPr>
          <p:cNvCxnSpPr>
            <a:cxnSpLocks/>
          </p:cNvCxnSpPr>
          <p:nvPr/>
        </p:nvCxnSpPr>
        <p:spPr bwMode="auto">
          <a:xfrm>
            <a:off x="7916779" y="2943125"/>
            <a:ext cx="1124124" cy="19336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3C5E454-B814-4E50-882A-D7142F9F8135}"/>
              </a:ext>
            </a:extLst>
          </p:cNvPr>
          <p:cNvSpPr/>
          <p:nvPr/>
        </p:nvSpPr>
        <p:spPr bwMode="auto">
          <a:xfrm>
            <a:off x="6477000" y="1600200"/>
            <a:ext cx="778045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685F8C-F90B-4653-AE62-C74549E5AA39}"/>
              </a:ext>
            </a:extLst>
          </p:cNvPr>
          <p:cNvSpPr/>
          <p:nvPr/>
        </p:nvSpPr>
        <p:spPr bwMode="auto">
          <a:xfrm>
            <a:off x="6096000" y="3298857"/>
            <a:ext cx="778045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C5A6C0-290C-4C45-84A8-17BE17219FFB}"/>
              </a:ext>
            </a:extLst>
          </p:cNvPr>
          <p:cNvSpPr/>
          <p:nvPr/>
        </p:nvSpPr>
        <p:spPr bwMode="auto">
          <a:xfrm>
            <a:off x="9040903" y="4724400"/>
            <a:ext cx="1703297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4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10134600" cy="1470025"/>
          </a:xfrm>
        </p:spPr>
        <p:txBody>
          <a:bodyPr/>
          <a:lstStyle/>
          <a:p>
            <a:r>
              <a:rPr lang="en-US" dirty="0"/>
              <a:t>1.2 Review of Supreme Forms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8F0A1E-E289-429E-B4BF-3BA03DAE8932}"/>
              </a:ext>
            </a:extLst>
          </p:cNvPr>
          <p:cNvSpPr txBox="1"/>
          <p:nvPr/>
        </p:nvSpPr>
        <p:spPr>
          <a:xfrm>
            <a:off x="2057400" y="5726668"/>
            <a:ext cx="787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Expense report forms are also required but are covered in a separate presentation.</a:t>
            </a:r>
          </a:p>
        </p:txBody>
      </p:sp>
      <p:pic>
        <p:nvPicPr>
          <p:cNvPr id="27" name="Picture 26">
            <a:hlinkClick r:id="rId3"/>
            <a:extLst>
              <a:ext uri="{FF2B5EF4-FFF2-40B4-BE49-F238E27FC236}">
                <a16:creationId xmlns:a16="http://schemas.microsoft.com/office/drawing/2014/main" id="{94501EAF-5B74-4737-8F83-212F2E107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664027"/>
            <a:ext cx="497165" cy="434190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  <a:extLst>
              <a:ext uri="{FF2B5EF4-FFF2-40B4-BE49-F238E27FC236}">
                <a16:creationId xmlns:a16="http://schemas.microsoft.com/office/drawing/2014/main" id="{A199E4FE-D9E7-4758-B264-05252DA8D4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4F5EF2-9675-4973-BC84-4DB2D451A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99885"/>
              </p:ext>
            </p:extLst>
          </p:nvPr>
        </p:nvGraphicFramePr>
        <p:xfrm>
          <a:off x="1035148" y="1624770"/>
          <a:ext cx="10471050" cy="2785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9852">
                  <a:extLst>
                    <a:ext uri="{9D8B030D-6E8A-4147-A177-3AD203B41FA5}">
                      <a16:colId xmlns:a16="http://schemas.microsoft.com/office/drawing/2014/main" val="4030702126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41633094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5270048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755583716"/>
                    </a:ext>
                  </a:extLst>
                </a:gridCol>
                <a:gridCol w="1447798">
                  <a:extLst>
                    <a:ext uri="{9D8B030D-6E8A-4147-A177-3AD203B41FA5}">
                      <a16:colId xmlns:a16="http://schemas.microsoft.com/office/drawing/2014/main" val="1974311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Form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District Form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Preferred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54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#944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District Deputy Semiannual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PDF</a:t>
                      </a:r>
                      <a:endParaRPr lang="en-US" sz="1800" dirty="0">
                        <a:solidFill>
                          <a:srgbClr val="2D2D8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6/30 &amp; 12/31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0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#450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District Deputy Degree Exemplification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PDF</a:t>
                      </a:r>
                      <a:endParaRPr lang="en-US" sz="1800" dirty="0">
                        <a:solidFill>
                          <a:srgbClr val="2D2D8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strike="noStrike" dirty="0">
                          <a:solidFill>
                            <a:srgbClr val="023769"/>
                          </a:solidFill>
                          <a:effectLst/>
                          <a:latin typeface="+mn-lt"/>
                          <a:hlinkClick r:id="rId11"/>
                        </a:rPr>
                        <a:t>Online</a:t>
                      </a:r>
                      <a:endParaRPr lang="en-US" sz="1800" b="0" dirty="0">
                        <a:solidFill>
                          <a:srgbClr val="606060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142875" marB="1428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0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#267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District Deputy Expense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PDF</a:t>
                      </a:r>
                      <a:endParaRPr lang="en-US" sz="1800" dirty="0">
                        <a:solidFill>
                          <a:srgbClr val="2D2D8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Excel</a:t>
                      </a:r>
                      <a:endParaRPr lang="en-US" sz="1800" dirty="0">
                        <a:solidFill>
                          <a:srgbClr val="2D2D8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Quarterly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645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#133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Notice of 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54A3"/>
                          </a:solidFill>
                          <a:latin typeface="+mn-lt"/>
                          <a:hlinkClick r:id="rId14"/>
                        </a:rPr>
                        <a:t>PDF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rgbClr val="2D2D8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57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#136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Notice of Institution of a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4A3"/>
                          </a:solidFill>
                          <a:latin typeface="+mn-lt"/>
                          <a:hlinkClick r:id="rId15"/>
                        </a:rPr>
                        <a:t>PDF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rgbClr val="2D2D8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0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#137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Application for Council Charter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4A3"/>
                          </a:solidFill>
                          <a:latin typeface="+mn-lt"/>
                          <a:hlinkClick r:id="rId16"/>
                        </a:rPr>
                        <a:t>PDF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rgbClr val="2D2D8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2D2D8A"/>
                          </a:solidFill>
                          <a:latin typeface="+mn-lt"/>
                        </a:rPr>
                        <a:t>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14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97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Form #</a:t>
            </a:r>
            <a:r>
              <a:rPr lang="en-US" sz="4000" dirty="0">
                <a:solidFill>
                  <a:srgbClr val="000000"/>
                </a:solidFill>
              </a:rPr>
              <a:t>944 DD </a:t>
            </a:r>
            <a:r>
              <a:rPr lang="en-US" sz="4000" dirty="0" err="1">
                <a:solidFill>
                  <a:srgbClr val="000000"/>
                </a:solidFill>
              </a:rPr>
              <a:t>SemiAnnual</a:t>
            </a:r>
            <a:r>
              <a:rPr lang="en-US" sz="4000" dirty="0">
                <a:solidFill>
                  <a:srgbClr val="000000"/>
                </a:solidFill>
              </a:rPr>
              <a:t> Report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A62F5-4375-425F-BA03-805C25D8C639}"/>
              </a:ext>
            </a:extLst>
          </p:cNvPr>
          <p:cNvSpPr/>
          <p:nvPr/>
        </p:nvSpPr>
        <p:spPr>
          <a:xfrm>
            <a:off x="5486400" y="1407713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itchFamily="18" charset="0"/>
                <a:cs typeface="Arial" charset="0"/>
              </a:rPr>
              <a:t>Fill this out twice each year (Due 6/30 &amp; 12/31)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Do one for each council in your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Obtain previous reports from your predecessor when you become District Deputy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Send this report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Supreme – </a:t>
            </a:r>
            <a:r>
              <a:rPr lang="en-US" sz="2200" dirty="0">
                <a:latin typeface="Times New Roman" pitchFamily="18" charset="0"/>
                <a:cs typeface="Arial" charset="0"/>
                <a:hlinkClick r:id="rId2"/>
              </a:rPr>
              <a:t>DD@kofc.org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State – </a:t>
            </a:r>
            <a:r>
              <a:rPr lang="en-US" sz="2200" dirty="0">
                <a:latin typeface="Times New Roman" pitchFamily="18" charset="0"/>
                <a:cs typeface="Arial" charset="0"/>
                <a:hlinkClick r:id="rId3"/>
              </a:rPr>
              <a:t>forms@mikofc.org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State – State Deputy Regional Representative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A0802-4633-4FAA-B154-10E1B7C36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76" y="1143000"/>
            <a:ext cx="3905250" cy="5010150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31014F73-8BD1-4FD3-9430-D79238104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583005"/>
            <a:ext cx="497165" cy="434190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7B869F00-EE68-40E9-9B42-B728F85B47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1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Form </a:t>
            </a:r>
            <a:r>
              <a:rPr lang="en-US" sz="4000" dirty="0">
                <a:solidFill>
                  <a:srgbClr val="000000"/>
                </a:solidFill>
                <a:latin typeface="pt-sans-pro"/>
              </a:rPr>
              <a:t>#450 - Degree Exemplification Report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A62F5-4375-425F-BA03-805C25D8C639}"/>
              </a:ext>
            </a:extLst>
          </p:cNvPr>
          <p:cNvSpPr/>
          <p:nvPr/>
        </p:nvSpPr>
        <p:spPr>
          <a:xfrm>
            <a:off x="5486400" y="1407713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PDF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Form		</a:t>
            </a:r>
            <a:r>
              <a:rPr lang="en-US" sz="2400" b="0" u="none" strike="noStrike" dirty="0">
                <a:solidFill>
                  <a:srgbClr val="023769"/>
                </a:solidFill>
                <a:effectLst/>
                <a:latin typeface="+mn-lt"/>
                <a:hlinkClick r:id="rId3"/>
              </a:rPr>
              <a:t>Online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Form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Submit this form within 24 hours AFTER a Charity, Unity &amp; Fraternity exemplification.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Please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Check all boxes (1</a:t>
            </a:r>
            <a:r>
              <a:rPr lang="en-US" sz="2200" baseline="30000" dirty="0">
                <a:latin typeface="Times New Roman" pitchFamily="18" charset="0"/>
                <a:cs typeface="Arial" charset="0"/>
              </a:rPr>
              <a:t>st</a:t>
            </a:r>
            <a:r>
              <a:rPr lang="en-US" sz="2200" dirty="0">
                <a:latin typeface="Times New Roman" pitchFamily="18" charset="0"/>
                <a:cs typeface="Arial" charset="0"/>
              </a:rPr>
              <a:t>, 2</a:t>
            </a:r>
            <a:r>
              <a:rPr lang="en-US" sz="2200" baseline="30000" dirty="0">
                <a:latin typeface="Times New Roman" pitchFamily="18" charset="0"/>
                <a:cs typeface="Arial" charset="0"/>
              </a:rPr>
              <a:t>nd</a:t>
            </a:r>
            <a:r>
              <a:rPr lang="en-US" sz="2200" dirty="0">
                <a:latin typeface="Times New Roman" pitchFamily="18" charset="0"/>
                <a:cs typeface="Arial" charset="0"/>
              </a:rPr>
              <a:t> &amp; 3</a:t>
            </a:r>
            <a:r>
              <a:rPr lang="en-US" sz="2200" baseline="30000" dirty="0">
                <a:latin typeface="Times New Roman" pitchFamily="18" charset="0"/>
                <a:cs typeface="Arial" charset="0"/>
              </a:rPr>
              <a:t>rd</a:t>
            </a:r>
            <a:r>
              <a:rPr lang="en-US" sz="2200" dirty="0">
                <a:latin typeface="Times New Roman" pitchFamily="18" charset="0"/>
                <a:cs typeface="Arial" charset="0"/>
              </a:rPr>
              <a:t> degree)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Submit it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itchFamily="18" charset="0"/>
                <a:cs typeface="Arial" charset="0"/>
              </a:rPr>
              <a:t>Supreme - ceremonials@kofc.org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itchFamily="18" charset="0"/>
                <a:cs typeface="Arial" charset="0"/>
              </a:rPr>
              <a:t>State – Diocesan Membership Director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>
                <a:latin typeface="Times New Roman" pitchFamily="18" charset="0"/>
                <a:cs typeface="Arial" charset="0"/>
              </a:rPr>
              <a:t>State – forms@mikofc.org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55F1E-429E-4707-A92E-730962289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18" y="1143000"/>
            <a:ext cx="4035481" cy="526799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8A3B8B46-FE77-4552-9E6E-AC8B732F4B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0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Form </a:t>
            </a:r>
            <a:r>
              <a:rPr lang="en-US" sz="4000" dirty="0">
                <a:solidFill>
                  <a:srgbClr val="000000"/>
                </a:solidFill>
                <a:latin typeface="pt-sans-pro"/>
              </a:rPr>
              <a:t>#267 – DD Expense Report Form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A62F5-4375-425F-BA03-805C25D8C639}"/>
              </a:ext>
            </a:extLst>
          </p:cNvPr>
          <p:cNvSpPr/>
          <p:nvPr/>
        </p:nvSpPr>
        <p:spPr>
          <a:xfrm>
            <a:off x="5486400" y="1407713"/>
            <a:ext cx="6477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PDF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Form		</a:t>
            </a:r>
            <a:r>
              <a:rPr lang="en-US" sz="2400" b="0" i="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Excel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Form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Items allowable on Supreme Expense Report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Visiting “your” councils (</a:t>
            </a:r>
            <a:r>
              <a:rPr lang="en-US" dirty="0">
                <a:latin typeface="Times New Roman" pitchFamily="18" charset="0"/>
                <a:cs typeface="Arial" charset="0"/>
              </a:rPr>
              <a:t>Mtgs, events &amp; degrees</a:t>
            </a:r>
            <a:r>
              <a:rPr lang="en-US" sz="22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Summer &amp; Winter “State” meetings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Allowable expenses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Mileage, Parking &amp; Tolls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Hotels (</a:t>
            </a:r>
            <a:r>
              <a:rPr lang="en-US" dirty="0">
                <a:latin typeface="Times New Roman" pitchFamily="18" charset="0"/>
                <a:cs typeface="Arial" charset="0"/>
              </a:rPr>
              <a:t>for Summer/Winter Meetings</a:t>
            </a:r>
            <a:r>
              <a:rPr lang="en-US" sz="2200" dirty="0">
                <a:latin typeface="Times New Roman" pitchFamily="18" charset="0"/>
                <a:cs typeface="Arial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itchFamily="18" charset="0"/>
                <a:cs typeface="Arial" charset="0"/>
              </a:rPr>
              <a:t>Meals (</a:t>
            </a:r>
            <a:r>
              <a:rPr lang="en-US" dirty="0">
                <a:latin typeface="Times New Roman" pitchFamily="18" charset="0"/>
                <a:cs typeface="Arial" charset="0"/>
              </a:rPr>
              <a:t>Only for you.  Check with SDRR on details</a:t>
            </a:r>
            <a:r>
              <a:rPr lang="en-US" sz="2200" dirty="0">
                <a:latin typeface="Times New Roman" pitchFamily="18" charset="0"/>
                <a:cs typeface="Arial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Arial" charset="0"/>
            </a:endParaRP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Instructions (</a:t>
            </a:r>
            <a:r>
              <a:rPr lang="en-US" dirty="0">
                <a:latin typeface="Times New Roman" pitchFamily="18" charset="0"/>
                <a:cs typeface="Arial" charset="0"/>
              </a:rPr>
              <a:t>see page 2 of PDF, sheet 2 of Excel</a:t>
            </a:r>
            <a:r>
              <a:rPr lang="en-US" sz="2200" dirty="0">
                <a:latin typeface="Times New Roman" pitchFamily="18" charset="0"/>
                <a:cs typeface="Arial" charset="0"/>
              </a:rPr>
              <a:t>)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Submit it:  (fill it out, print it, sign it, scan it &amp; email if to the State Deputy w.winkle@mikofc.org)</a:t>
            </a: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  <a:p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8A3B8B46-FE77-4552-9E6E-AC8B732F4B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39D28-2C71-459F-9DE4-B2C289383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143000"/>
            <a:ext cx="4267200" cy="55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New Council Development Forms 133, 136 &amp; 137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8A3B8B46-FE77-4552-9E6E-AC8B732F4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001326"/>
            <a:ext cx="453844" cy="44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DD2F5-A23F-4D7D-A5B8-D943FFD54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10139"/>
            <a:ext cx="3572374" cy="4696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FEC30-2B77-4D6E-A29C-4A4D3A48C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392" y="1610139"/>
            <a:ext cx="3515216" cy="481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DAEA1D-EA92-4703-A2B9-869041A0F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4826" y="1600200"/>
            <a:ext cx="3562847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3F3CDF-A037-442E-A24B-BB07F5052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1353198" cy="297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506200" cy="1143000"/>
          </a:xfrm>
        </p:spPr>
        <p:txBody>
          <a:bodyPr/>
          <a:lstStyle/>
          <a:p>
            <a:r>
              <a:rPr lang="en-US" sz="4000" dirty="0"/>
              <a:t>2.1 Accessing Michigan Forms</a:t>
            </a: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9C09B207-B8A8-4A84-BF56-ACCB33B5B5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40903" y="6297603"/>
            <a:ext cx="453844" cy="44788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73026A5-4157-4DF5-802C-13BE20B04770}"/>
              </a:ext>
            </a:extLst>
          </p:cNvPr>
          <p:cNvSpPr txBox="1">
            <a:spLocks/>
          </p:cNvSpPr>
          <p:nvPr/>
        </p:nvSpPr>
        <p:spPr bwMode="auto">
          <a:xfrm>
            <a:off x="3810000" y="4876800"/>
            <a:ext cx="6705600" cy="16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742950" indent="-7429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kern="0" dirty="0"/>
              <a:t>Go to Michigan Website (</a:t>
            </a:r>
            <a:r>
              <a:rPr lang="en-US" sz="2400" kern="0" dirty="0">
                <a:hlinkClick r:id="rId8"/>
              </a:rPr>
              <a:t>www.mikofc.org</a:t>
            </a:r>
            <a:r>
              <a:rPr lang="en-US" sz="2400" kern="0" dirty="0"/>
              <a:t> </a:t>
            </a:r>
          </a:p>
          <a:p>
            <a:pPr marL="800100" indent="-7429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kern="0" dirty="0"/>
              <a:t>Click on </a:t>
            </a:r>
          </a:p>
          <a:p>
            <a:pPr marL="800100" indent="-74295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kern="0" dirty="0"/>
              <a:t>Click 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E89A07-9AB5-4CC4-A36C-8D2585516B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47800" y="3004614"/>
            <a:ext cx="2362200" cy="25281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324275-E368-4D14-B916-703F4DB9547B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7327302" y="3990457"/>
            <a:ext cx="1217658" cy="193715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3C5E454-B814-4E50-882A-D7142F9F8135}"/>
              </a:ext>
            </a:extLst>
          </p:cNvPr>
          <p:cNvSpPr/>
          <p:nvPr/>
        </p:nvSpPr>
        <p:spPr bwMode="auto">
          <a:xfrm>
            <a:off x="838802" y="2556405"/>
            <a:ext cx="913798" cy="4482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685F8C-F90B-4653-AE62-C74549E5AA39}"/>
              </a:ext>
            </a:extLst>
          </p:cNvPr>
          <p:cNvSpPr/>
          <p:nvPr/>
        </p:nvSpPr>
        <p:spPr bwMode="auto">
          <a:xfrm>
            <a:off x="8382002" y="3733799"/>
            <a:ext cx="1112745" cy="3006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7B9A-F901-4BF0-896F-743BF0657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9299" y="5372454"/>
            <a:ext cx="981212" cy="276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60CD9-369A-4782-946F-5B7004C326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7378" y="5772961"/>
            <a:ext cx="1559924" cy="3092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1A9BA6-26C9-44FB-91C5-FAD971D3B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095" y="1847700"/>
            <a:ext cx="1238423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59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2164</TotalTime>
  <Words>1574</Words>
  <Application>Microsoft Office PowerPoint</Application>
  <PresentationFormat>Widescreen</PresentationFormat>
  <Paragraphs>249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Bookman Old Style</vt:lpstr>
      <vt:lpstr>Calibri</vt:lpstr>
      <vt:lpstr>Open Sans</vt:lpstr>
      <vt:lpstr>pt-sans-pro</vt:lpstr>
      <vt:lpstr>Times</vt:lpstr>
      <vt:lpstr>Times New Roman</vt:lpstr>
      <vt:lpstr>Trump Mediaeval</vt:lpstr>
      <vt:lpstr>Blank Presentation</vt:lpstr>
      <vt:lpstr>Acrobat Document</vt:lpstr>
      <vt:lpstr>District Deputy </vt:lpstr>
      <vt:lpstr>Agenda</vt:lpstr>
      <vt:lpstr>1.1 Accessing Supreme Forms</vt:lpstr>
      <vt:lpstr>1.2 Review of Supreme Forms</vt:lpstr>
      <vt:lpstr>Form #944 DD SemiAnnual Report</vt:lpstr>
      <vt:lpstr>Form #450 - Degree Exemplification Report</vt:lpstr>
      <vt:lpstr>Form #267 – DD Expense Report Form</vt:lpstr>
      <vt:lpstr>New Council Development Forms 133, 136 &amp; 137</vt:lpstr>
      <vt:lpstr>2.1 Accessing Michigan Forms</vt:lpstr>
      <vt:lpstr>Michigan Forms</vt:lpstr>
      <vt:lpstr>Michigan Expense Report Form</vt:lpstr>
      <vt:lpstr>District Meeting / Exemplification Form</vt:lpstr>
      <vt:lpstr>District Meeting Attendance</vt:lpstr>
      <vt:lpstr>Quarterly Tracking Log (PDF and Excel versions)</vt:lpstr>
      <vt:lpstr>Quarterly Tracking Log (cont.)</vt:lpstr>
      <vt:lpstr>Council Forms Council Forms Directory</vt:lpstr>
      <vt:lpstr>Critical Forms</vt:lpstr>
      <vt:lpstr>Form #185 – Report of Officers Chosen</vt:lpstr>
      <vt:lpstr>Form #365 – Service Program Personnel</vt:lpstr>
      <vt:lpstr>Form #1295 – Council Audit</vt:lpstr>
      <vt:lpstr>Form # 1728 - Annual Survey of Fraternal Activity </vt:lpstr>
      <vt:lpstr>Form # 1728A - Annual Survey of Fraternal Activity Individual Member Worksheet </vt:lpstr>
      <vt:lpstr>Form #SP-7 Columbian Award Application</vt:lpstr>
      <vt:lpstr>Form #SP-7 is a summary of all 10784s</vt:lpstr>
      <vt:lpstr>Form # 10784 – Fraternal Programs Report</vt:lpstr>
      <vt:lpstr>Form # 10784 – Special Olympics Report</vt:lpstr>
      <vt:lpstr>District Deputy 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Jim Escott</cp:lastModifiedBy>
  <cp:revision>130</cp:revision>
  <cp:lastPrinted>2016-06-08T13:53:49Z</cp:lastPrinted>
  <dcterms:created xsi:type="dcterms:W3CDTF">2020-05-18T16:01:53Z</dcterms:created>
  <dcterms:modified xsi:type="dcterms:W3CDTF">2021-01-18T15:35:05Z</dcterms:modified>
</cp:coreProperties>
</file>